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Gotham Bold" charset="1" panose="00000000000000000000"/>
      <p:regular r:id="rId23"/>
    </p:embeddedFont>
    <p:embeddedFont>
      <p:font typeface="윤고딕 Bold" charset="1" panose="020B0803000000000000"/>
      <p:regular r:id="rId24"/>
    </p:embeddedFont>
    <p:embeddedFont>
      <p:font typeface="윤고딕 Semi-Bold" charset="1" panose="020B0603000000000000"/>
      <p:regular r:id="rId25"/>
    </p:embeddedFont>
    <p:embeddedFont>
      <p:font typeface="윤고딕" charset="1" panose="020B0503000000000000"/>
      <p:regular r:id="rId26"/>
    </p:embeddedFont>
    <p:embeddedFont>
      <p:font typeface="Proxima Nova" charset="1" panose="02000506030000020004"/>
      <p:regular r:id="rId27"/>
    </p:embeddedFont>
    <p:embeddedFont>
      <p:font typeface="Tomorrow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15003" y="3545754"/>
            <a:ext cx="1457994" cy="0"/>
          </a:xfrm>
          <a:prstGeom prst="line">
            <a:avLst/>
          </a:prstGeom>
          <a:ln cap="flat" w="9525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34846" y="1567272"/>
            <a:ext cx="1818307" cy="1818307"/>
          </a:xfrm>
          <a:custGeom>
            <a:avLst/>
            <a:gdLst/>
            <a:ahLst/>
            <a:cxnLst/>
            <a:rect r="r" b="b" t="t" l="l"/>
            <a:pathLst>
              <a:path h="1818307" w="1818307">
                <a:moveTo>
                  <a:pt x="0" y="0"/>
                </a:moveTo>
                <a:lnTo>
                  <a:pt x="1818308" y="0"/>
                </a:lnTo>
                <a:lnTo>
                  <a:pt x="1818308" y="1818307"/>
                </a:lnTo>
                <a:lnTo>
                  <a:pt x="0" y="1818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58075"/>
            <a:ext cx="162306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b="true" sz="9337" spc="326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냉파고(NPG)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4763" y="8678303"/>
            <a:ext cx="1797117" cy="759944"/>
            <a:chOff x="0" y="0"/>
            <a:chExt cx="1356431" cy="573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6431" cy="573592"/>
            </a:xfrm>
            <a:custGeom>
              <a:avLst/>
              <a:gdLst/>
              <a:ahLst/>
              <a:cxnLst/>
              <a:rect r="r" b="b" t="t" l="l"/>
              <a:pathLst>
                <a:path h="573592" w="1356431">
                  <a:moveTo>
                    <a:pt x="0" y="0"/>
                  </a:moveTo>
                  <a:lnTo>
                    <a:pt x="1356431" y="0"/>
                  </a:lnTo>
                  <a:lnTo>
                    <a:pt x="1356431" y="573592"/>
                  </a:lnTo>
                  <a:lnTo>
                    <a:pt x="0" y="573592"/>
                  </a:lnTo>
                  <a:close/>
                </a:path>
              </a:pathLst>
            </a:custGeom>
            <a:solidFill>
              <a:srgbClr val="E9D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56431" cy="592642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1837"/>
                </a:lnSpc>
              </a:pPr>
              <a:r>
                <a:rPr lang="en-US" sz="1413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위치 구분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72495" y="4982729"/>
            <a:ext cx="1797117" cy="759944"/>
            <a:chOff x="0" y="0"/>
            <a:chExt cx="1356431" cy="5735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6431" cy="573592"/>
            </a:xfrm>
            <a:custGeom>
              <a:avLst/>
              <a:gdLst/>
              <a:ahLst/>
              <a:cxnLst/>
              <a:rect r="r" b="b" t="t" l="l"/>
              <a:pathLst>
                <a:path h="573592" w="1356431">
                  <a:moveTo>
                    <a:pt x="0" y="0"/>
                  </a:moveTo>
                  <a:lnTo>
                    <a:pt x="1356431" y="0"/>
                  </a:lnTo>
                  <a:lnTo>
                    <a:pt x="1356431" y="573592"/>
                  </a:lnTo>
                  <a:lnTo>
                    <a:pt x="0" y="573592"/>
                  </a:lnTo>
                  <a:close/>
                </a:path>
              </a:pathLst>
            </a:custGeom>
            <a:solidFill>
              <a:srgbClr val="E9DB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356431" cy="592642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1837"/>
                </a:lnSpc>
              </a:pPr>
              <a:r>
                <a:rPr lang="en-US" sz="1413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소비기한 반영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639244" y="3059299"/>
            <a:ext cx="1797117" cy="759944"/>
            <a:chOff x="0" y="0"/>
            <a:chExt cx="1356431" cy="5735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6431" cy="573592"/>
            </a:xfrm>
            <a:custGeom>
              <a:avLst/>
              <a:gdLst/>
              <a:ahLst/>
              <a:cxnLst/>
              <a:rect r="r" b="b" t="t" l="l"/>
              <a:pathLst>
                <a:path h="573592" w="1356431">
                  <a:moveTo>
                    <a:pt x="0" y="0"/>
                  </a:moveTo>
                  <a:lnTo>
                    <a:pt x="1356431" y="0"/>
                  </a:lnTo>
                  <a:lnTo>
                    <a:pt x="1356431" y="573592"/>
                  </a:lnTo>
                  <a:lnTo>
                    <a:pt x="0" y="573592"/>
                  </a:lnTo>
                  <a:close/>
                </a:path>
              </a:pathLst>
            </a:custGeom>
            <a:solidFill>
              <a:srgbClr val="E9DB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356431" cy="592642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1837"/>
                </a:lnSpc>
              </a:pPr>
              <a:r>
                <a:rPr lang="en-US" sz="1413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보유 식재료 반영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63067" y="8678303"/>
            <a:ext cx="1797117" cy="759944"/>
            <a:chOff x="0" y="0"/>
            <a:chExt cx="1356431" cy="5735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6431" cy="573592"/>
            </a:xfrm>
            <a:custGeom>
              <a:avLst/>
              <a:gdLst/>
              <a:ahLst/>
              <a:cxnLst/>
              <a:rect r="r" b="b" t="t" l="l"/>
              <a:pathLst>
                <a:path h="573592" w="1356431">
                  <a:moveTo>
                    <a:pt x="0" y="0"/>
                  </a:moveTo>
                  <a:lnTo>
                    <a:pt x="1356431" y="0"/>
                  </a:lnTo>
                  <a:lnTo>
                    <a:pt x="1356431" y="573592"/>
                  </a:lnTo>
                  <a:lnTo>
                    <a:pt x="0" y="573592"/>
                  </a:lnTo>
                  <a:close/>
                </a:path>
              </a:pathLst>
            </a:custGeom>
            <a:solidFill>
              <a:srgbClr val="E9DB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356431" cy="592642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1837"/>
                </a:lnSpc>
              </a:pPr>
              <a:r>
                <a:rPr lang="en-US" sz="1413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소비기한 관리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89650" y="8688856"/>
            <a:ext cx="1797117" cy="759944"/>
            <a:chOff x="0" y="0"/>
            <a:chExt cx="1356431" cy="5735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56431" cy="573592"/>
            </a:xfrm>
            <a:custGeom>
              <a:avLst/>
              <a:gdLst/>
              <a:ahLst/>
              <a:cxnLst/>
              <a:rect r="r" b="b" t="t" l="l"/>
              <a:pathLst>
                <a:path h="573592" w="1356431">
                  <a:moveTo>
                    <a:pt x="0" y="0"/>
                  </a:moveTo>
                  <a:lnTo>
                    <a:pt x="1356431" y="0"/>
                  </a:lnTo>
                  <a:lnTo>
                    <a:pt x="1356431" y="573592"/>
                  </a:lnTo>
                  <a:lnTo>
                    <a:pt x="0" y="573592"/>
                  </a:lnTo>
                  <a:close/>
                </a:path>
              </a:pathLst>
            </a:custGeom>
            <a:solidFill>
              <a:srgbClr val="E9DB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356431" cy="592642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1837"/>
                </a:lnSpc>
              </a:pPr>
              <a:r>
                <a:rPr lang="en-US" sz="1413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식재료 목록 관리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36715" y="3531236"/>
            <a:ext cx="2902986" cy="290298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 marL="0" indent="0" lvl="0">
                <a:lnSpc>
                  <a:spcPts val="2914"/>
                </a:lnSpc>
                <a:spcBef>
                  <a:spcPct val="0"/>
                </a:spcBef>
              </a:pPr>
              <a:r>
                <a:rPr lang="en-US" sz="2649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냉파고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102974" y="6934707"/>
            <a:ext cx="2570469" cy="887633"/>
            <a:chOff x="0" y="0"/>
            <a:chExt cx="1204199" cy="4158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4199" cy="415833"/>
            </a:xfrm>
            <a:custGeom>
              <a:avLst/>
              <a:gdLst/>
              <a:ahLst/>
              <a:cxnLst/>
              <a:rect r="r" b="b" t="t" l="l"/>
              <a:pathLst>
                <a:path h="415833" w="1204199">
                  <a:moveTo>
                    <a:pt x="87344" y="0"/>
                  </a:moveTo>
                  <a:lnTo>
                    <a:pt x="1116855" y="0"/>
                  </a:lnTo>
                  <a:cubicBezTo>
                    <a:pt x="1140020" y="0"/>
                    <a:pt x="1162237" y="9202"/>
                    <a:pt x="1178617" y="25583"/>
                  </a:cubicBezTo>
                  <a:cubicBezTo>
                    <a:pt x="1194997" y="41963"/>
                    <a:pt x="1204199" y="64179"/>
                    <a:pt x="1204199" y="87344"/>
                  </a:cubicBezTo>
                  <a:lnTo>
                    <a:pt x="1204199" y="328489"/>
                  </a:lnTo>
                  <a:cubicBezTo>
                    <a:pt x="1204199" y="376728"/>
                    <a:pt x="1165094" y="415833"/>
                    <a:pt x="1116855" y="415833"/>
                  </a:cubicBezTo>
                  <a:lnTo>
                    <a:pt x="87344" y="415833"/>
                  </a:lnTo>
                  <a:cubicBezTo>
                    <a:pt x="64179" y="415833"/>
                    <a:pt x="41963" y="406631"/>
                    <a:pt x="25583" y="390251"/>
                  </a:cubicBezTo>
                  <a:cubicBezTo>
                    <a:pt x="9202" y="373871"/>
                    <a:pt x="0" y="351654"/>
                    <a:pt x="0" y="328489"/>
                  </a:cubicBezTo>
                  <a:lnTo>
                    <a:pt x="0" y="87344"/>
                  </a:lnTo>
                  <a:cubicBezTo>
                    <a:pt x="0" y="39105"/>
                    <a:pt x="39105" y="0"/>
                    <a:pt x="87344" y="0"/>
                  </a:cubicBezTo>
                  <a:close/>
                </a:path>
              </a:pathLst>
            </a:custGeom>
            <a:solidFill>
              <a:srgbClr val="FF9CF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204199" cy="425358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2296"/>
                </a:lnSpc>
              </a:pPr>
              <a:r>
                <a:rPr lang="en-US" sz="1766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식재료 관리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74949" y="3723322"/>
            <a:ext cx="2570469" cy="887633"/>
            <a:chOff x="0" y="0"/>
            <a:chExt cx="1204199" cy="4158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04199" cy="415833"/>
            </a:xfrm>
            <a:custGeom>
              <a:avLst/>
              <a:gdLst/>
              <a:ahLst/>
              <a:cxnLst/>
              <a:rect r="r" b="b" t="t" l="l"/>
              <a:pathLst>
                <a:path h="415833" w="1204199">
                  <a:moveTo>
                    <a:pt x="87344" y="0"/>
                  </a:moveTo>
                  <a:lnTo>
                    <a:pt x="1116855" y="0"/>
                  </a:lnTo>
                  <a:cubicBezTo>
                    <a:pt x="1140020" y="0"/>
                    <a:pt x="1162237" y="9202"/>
                    <a:pt x="1178617" y="25583"/>
                  </a:cubicBezTo>
                  <a:cubicBezTo>
                    <a:pt x="1194997" y="41963"/>
                    <a:pt x="1204199" y="64179"/>
                    <a:pt x="1204199" y="87344"/>
                  </a:cubicBezTo>
                  <a:lnTo>
                    <a:pt x="1204199" y="328489"/>
                  </a:lnTo>
                  <a:cubicBezTo>
                    <a:pt x="1204199" y="376728"/>
                    <a:pt x="1165094" y="415833"/>
                    <a:pt x="1116855" y="415833"/>
                  </a:cubicBezTo>
                  <a:lnTo>
                    <a:pt x="87344" y="415833"/>
                  </a:lnTo>
                  <a:cubicBezTo>
                    <a:pt x="64179" y="415833"/>
                    <a:pt x="41963" y="406631"/>
                    <a:pt x="25583" y="390251"/>
                  </a:cubicBezTo>
                  <a:cubicBezTo>
                    <a:pt x="9202" y="373871"/>
                    <a:pt x="0" y="351654"/>
                    <a:pt x="0" y="328489"/>
                  </a:cubicBezTo>
                  <a:lnTo>
                    <a:pt x="0" y="87344"/>
                  </a:lnTo>
                  <a:cubicBezTo>
                    <a:pt x="0" y="39105"/>
                    <a:pt x="39105" y="0"/>
                    <a:pt x="87344" y="0"/>
                  </a:cubicBezTo>
                  <a:close/>
                </a:path>
              </a:pathLst>
            </a:custGeom>
            <a:solidFill>
              <a:srgbClr val="FF9CF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04199" cy="425358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2296"/>
                </a:lnSpc>
              </a:pPr>
              <a:r>
                <a:rPr lang="en-US" sz="1766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레시피 추천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9388208" y="6434223"/>
            <a:ext cx="0" cy="50048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7611880" y="3059299"/>
            <a:ext cx="1961186" cy="1696441"/>
            <a:chOff x="0" y="0"/>
            <a:chExt cx="1393317" cy="12052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7879" y="50419"/>
              <a:ext cx="1294765" cy="1104265"/>
            </a:xfrm>
            <a:custGeom>
              <a:avLst/>
              <a:gdLst/>
              <a:ahLst/>
              <a:cxnLst/>
              <a:rect r="r" b="b" t="t" l="l"/>
              <a:pathLst>
                <a:path h="1104265" w="1294765">
                  <a:moveTo>
                    <a:pt x="436118" y="967486"/>
                  </a:moveTo>
                  <a:cubicBezTo>
                    <a:pt x="440817" y="817118"/>
                    <a:pt x="441452" y="763016"/>
                    <a:pt x="442214" y="711835"/>
                  </a:cubicBezTo>
                  <a:cubicBezTo>
                    <a:pt x="442976" y="658749"/>
                    <a:pt x="443484" y="602996"/>
                    <a:pt x="443992" y="549910"/>
                  </a:cubicBezTo>
                  <a:cubicBezTo>
                    <a:pt x="444500" y="498475"/>
                    <a:pt x="445008" y="447548"/>
                    <a:pt x="445389" y="398018"/>
                  </a:cubicBezTo>
                  <a:cubicBezTo>
                    <a:pt x="445770" y="350647"/>
                    <a:pt x="446151" y="301879"/>
                    <a:pt x="446405" y="258826"/>
                  </a:cubicBezTo>
                  <a:cubicBezTo>
                    <a:pt x="446659" y="221488"/>
                    <a:pt x="447548" y="185039"/>
                    <a:pt x="447040" y="154051"/>
                  </a:cubicBezTo>
                  <a:cubicBezTo>
                    <a:pt x="446659" y="129286"/>
                    <a:pt x="445643" y="108204"/>
                    <a:pt x="444246" y="87249"/>
                  </a:cubicBezTo>
                  <a:cubicBezTo>
                    <a:pt x="442976" y="68580"/>
                    <a:pt x="439039" y="44450"/>
                    <a:pt x="439166" y="34417"/>
                  </a:cubicBezTo>
                  <a:cubicBezTo>
                    <a:pt x="439166" y="30480"/>
                    <a:pt x="439547" y="28829"/>
                    <a:pt x="440182" y="26162"/>
                  </a:cubicBezTo>
                  <a:cubicBezTo>
                    <a:pt x="440817" y="23495"/>
                    <a:pt x="441833" y="20828"/>
                    <a:pt x="443103" y="18415"/>
                  </a:cubicBezTo>
                  <a:cubicBezTo>
                    <a:pt x="444373" y="16002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129"/>
                    <a:pt x="503936" y="18542"/>
                  </a:cubicBezTo>
                  <a:cubicBezTo>
                    <a:pt x="505206" y="20955"/>
                    <a:pt x="506349" y="23622"/>
                    <a:pt x="506984" y="26289"/>
                  </a:cubicBezTo>
                  <a:cubicBezTo>
                    <a:pt x="507619" y="28956"/>
                    <a:pt x="506222" y="30480"/>
                    <a:pt x="507873" y="34417"/>
                  </a:cubicBezTo>
                  <a:cubicBezTo>
                    <a:pt x="514731" y="51435"/>
                    <a:pt x="572008" y="111506"/>
                    <a:pt x="601472" y="155194"/>
                  </a:cubicBezTo>
                  <a:cubicBezTo>
                    <a:pt x="633222" y="202438"/>
                    <a:pt x="660781" y="256413"/>
                    <a:pt x="690880" y="308991"/>
                  </a:cubicBezTo>
                  <a:cubicBezTo>
                    <a:pt x="722376" y="363982"/>
                    <a:pt x="756031" y="424307"/>
                    <a:pt x="786511" y="478409"/>
                  </a:cubicBezTo>
                  <a:cubicBezTo>
                    <a:pt x="814578" y="528193"/>
                    <a:pt x="842137" y="577215"/>
                    <a:pt x="867283" y="621919"/>
                  </a:cubicBezTo>
                  <a:cubicBezTo>
                    <a:pt x="889381" y="661035"/>
                    <a:pt x="910082" y="699008"/>
                    <a:pt x="929513" y="731901"/>
                  </a:cubicBezTo>
                  <a:cubicBezTo>
                    <a:pt x="945642" y="759079"/>
                    <a:pt x="961263" y="784733"/>
                    <a:pt x="975106" y="805688"/>
                  </a:cubicBezTo>
                  <a:cubicBezTo>
                    <a:pt x="985647" y="821690"/>
                    <a:pt x="995553" y="834136"/>
                    <a:pt x="1004316" y="847217"/>
                  </a:cubicBezTo>
                  <a:cubicBezTo>
                    <a:pt x="1011936" y="858520"/>
                    <a:pt x="1020826" y="872490"/>
                    <a:pt x="1024763" y="879602"/>
                  </a:cubicBezTo>
                  <a:cubicBezTo>
                    <a:pt x="1026541" y="882904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8502" y="917829"/>
                    <a:pt x="965200" y="916940"/>
                  </a:cubicBezTo>
                  <a:cubicBezTo>
                    <a:pt x="956437" y="914527"/>
                    <a:pt x="930021" y="935482"/>
                    <a:pt x="906780" y="937895"/>
                  </a:cubicBezTo>
                  <a:cubicBezTo>
                    <a:pt x="874268" y="941324"/>
                    <a:pt x="828675" y="927862"/>
                    <a:pt x="786765" y="921258"/>
                  </a:cubicBezTo>
                  <a:cubicBezTo>
                    <a:pt x="740537" y="913892"/>
                    <a:pt x="690880" y="903859"/>
                    <a:pt x="641223" y="895350"/>
                  </a:cubicBezTo>
                  <a:cubicBezTo>
                    <a:pt x="589407" y="886460"/>
                    <a:pt x="533527" y="876935"/>
                    <a:pt x="482346" y="868807"/>
                  </a:cubicBezTo>
                  <a:cubicBezTo>
                    <a:pt x="434594" y="861187"/>
                    <a:pt x="386969" y="854329"/>
                    <a:pt x="343789" y="847852"/>
                  </a:cubicBezTo>
                  <a:cubicBezTo>
                    <a:pt x="305943" y="842137"/>
                    <a:pt x="270637" y="836676"/>
                    <a:pt x="237236" y="832104"/>
                  </a:cubicBezTo>
                  <a:cubicBezTo>
                    <a:pt x="207772" y="828040"/>
                    <a:pt x="179197" y="824738"/>
                    <a:pt x="153924" y="821690"/>
                  </a:cubicBezTo>
                  <a:cubicBezTo>
                    <a:pt x="132969" y="819150"/>
                    <a:pt x="115316" y="817626"/>
                    <a:pt x="96139" y="814705"/>
                  </a:cubicBezTo>
                  <a:cubicBezTo>
                    <a:pt x="76962" y="811784"/>
                    <a:pt x="54102" y="814832"/>
                    <a:pt x="38862" y="804418"/>
                  </a:cubicBezTo>
                  <a:cubicBezTo>
                    <a:pt x="22352" y="793242"/>
                    <a:pt x="0" y="766699"/>
                    <a:pt x="2921" y="746379"/>
                  </a:cubicBezTo>
                  <a:cubicBezTo>
                    <a:pt x="6985" y="717550"/>
                    <a:pt x="66167" y="681863"/>
                    <a:pt x="105283" y="654431"/>
                  </a:cubicBezTo>
                  <a:cubicBezTo>
                    <a:pt x="148463" y="624078"/>
                    <a:pt x="199898" y="602615"/>
                    <a:pt x="253111" y="575056"/>
                  </a:cubicBezTo>
                  <a:cubicBezTo>
                    <a:pt x="314579" y="543179"/>
                    <a:pt x="385445" y="508000"/>
                    <a:pt x="453136" y="474726"/>
                  </a:cubicBezTo>
                  <a:cubicBezTo>
                    <a:pt x="522478" y="440690"/>
                    <a:pt x="595630" y="406146"/>
                    <a:pt x="664591" y="373380"/>
                  </a:cubicBezTo>
                  <a:cubicBezTo>
                    <a:pt x="730504" y="342138"/>
                    <a:pt x="797433" y="310896"/>
                    <a:pt x="858393" y="282575"/>
                  </a:cubicBezTo>
                  <a:cubicBezTo>
                    <a:pt x="912622" y="257429"/>
                    <a:pt x="965708" y="232791"/>
                    <a:pt x="1012317" y="211709"/>
                  </a:cubicBezTo>
                  <a:cubicBezTo>
                    <a:pt x="1050925" y="194310"/>
                    <a:pt x="1087374" y="178943"/>
                    <a:pt x="1118489" y="164719"/>
                  </a:cubicBezTo>
                  <a:cubicBezTo>
                    <a:pt x="1143127" y="153416"/>
                    <a:pt x="1163193" y="143510"/>
                    <a:pt x="1184275" y="133604"/>
                  </a:cubicBezTo>
                  <a:cubicBezTo>
                    <a:pt x="1203579" y="124460"/>
                    <a:pt x="1229995" y="111506"/>
                    <a:pt x="1240028" y="107442"/>
                  </a:cubicBezTo>
                  <a:cubicBezTo>
                    <a:pt x="1243711" y="105918"/>
                    <a:pt x="1244981" y="105537"/>
                    <a:pt x="1247648" y="104775"/>
                  </a:cubicBezTo>
                  <a:cubicBezTo>
                    <a:pt x="1250315" y="104013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4953" y="168656"/>
                    <a:pt x="1271143" y="171196"/>
                  </a:cubicBezTo>
                  <a:cubicBezTo>
                    <a:pt x="1254633" y="182118"/>
                    <a:pt x="1193292" y="240411"/>
                    <a:pt x="1151001" y="276733"/>
                  </a:cubicBezTo>
                  <a:cubicBezTo>
                    <a:pt x="1104646" y="316611"/>
                    <a:pt x="1054227" y="356743"/>
                    <a:pt x="1004189" y="400431"/>
                  </a:cubicBezTo>
                  <a:cubicBezTo>
                    <a:pt x="950341" y="447548"/>
                    <a:pt x="892683" y="500253"/>
                    <a:pt x="838835" y="550418"/>
                  </a:cubicBezTo>
                  <a:cubicBezTo>
                    <a:pt x="786130" y="599440"/>
                    <a:pt x="732917" y="650748"/>
                    <a:pt x="684022" y="697992"/>
                  </a:cubicBezTo>
                  <a:cubicBezTo>
                    <a:pt x="639318" y="741172"/>
                    <a:pt x="595630" y="784733"/>
                    <a:pt x="556768" y="822579"/>
                  </a:cubicBezTo>
                  <a:cubicBezTo>
                    <a:pt x="524129" y="854456"/>
                    <a:pt x="492760" y="883793"/>
                    <a:pt x="466598" y="910336"/>
                  </a:cubicBezTo>
                  <a:cubicBezTo>
                    <a:pt x="445643" y="931545"/>
                    <a:pt x="427736" y="949579"/>
                    <a:pt x="410972" y="968756"/>
                  </a:cubicBezTo>
                  <a:cubicBezTo>
                    <a:pt x="395859" y="986155"/>
                    <a:pt x="379984" y="1001649"/>
                    <a:pt x="369824" y="1020318"/>
                  </a:cubicBezTo>
                  <a:cubicBezTo>
                    <a:pt x="360045" y="1038352"/>
                    <a:pt x="355219" y="1066927"/>
                    <a:pt x="350266" y="1078484"/>
                  </a:cubicBezTo>
                  <a:cubicBezTo>
                    <a:pt x="348107" y="1083564"/>
                    <a:pt x="347091" y="1085977"/>
                    <a:pt x="344678" y="1089152"/>
                  </a:cubicBezTo>
                  <a:cubicBezTo>
                    <a:pt x="342265" y="1092327"/>
                    <a:pt x="339344" y="1095248"/>
                    <a:pt x="336042" y="1097534"/>
                  </a:cubicBezTo>
                  <a:cubicBezTo>
                    <a:pt x="332740" y="1099820"/>
                    <a:pt x="328930" y="1101471"/>
                    <a:pt x="325120" y="1102614"/>
                  </a:cubicBezTo>
                  <a:cubicBezTo>
                    <a:pt x="321310" y="1103757"/>
                    <a:pt x="316992" y="1104265"/>
                    <a:pt x="313055" y="1104011"/>
                  </a:cubicBezTo>
                  <a:cubicBezTo>
                    <a:pt x="309118" y="1103757"/>
                    <a:pt x="304927" y="1102868"/>
                    <a:pt x="301244" y="1101471"/>
                  </a:cubicBezTo>
                  <a:cubicBezTo>
                    <a:pt x="297561" y="1099947"/>
                    <a:pt x="293878" y="1097788"/>
                    <a:pt x="290830" y="1095248"/>
                  </a:cubicBezTo>
                  <a:cubicBezTo>
                    <a:pt x="287782" y="1092708"/>
                    <a:pt x="284988" y="1089533"/>
                    <a:pt x="282956" y="1086104"/>
                  </a:cubicBezTo>
                  <a:cubicBezTo>
                    <a:pt x="280924" y="1082675"/>
                    <a:pt x="279400" y="1078738"/>
                    <a:pt x="278511" y="1074928"/>
                  </a:cubicBezTo>
                  <a:cubicBezTo>
                    <a:pt x="277622" y="1070991"/>
                    <a:pt x="277368" y="1066800"/>
                    <a:pt x="277749" y="1062863"/>
                  </a:cubicBezTo>
                  <a:cubicBezTo>
                    <a:pt x="278130" y="1058926"/>
                    <a:pt x="279273" y="1054862"/>
                    <a:pt x="280924" y="1051179"/>
                  </a:cubicBezTo>
                  <a:cubicBezTo>
                    <a:pt x="282575" y="1047623"/>
                    <a:pt x="284988" y="1044067"/>
                    <a:pt x="287655" y="1041146"/>
                  </a:cubicBezTo>
                  <a:cubicBezTo>
                    <a:pt x="290322" y="1038225"/>
                    <a:pt x="293751" y="1035812"/>
                    <a:pt x="297180" y="1033907"/>
                  </a:cubicBezTo>
                  <a:cubicBezTo>
                    <a:pt x="300736" y="1032002"/>
                    <a:pt x="304673" y="1030605"/>
                    <a:pt x="308610" y="1029970"/>
                  </a:cubicBezTo>
                  <a:cubicBezTo>
                    <a:pt x="312547" y="1029335"/>
                    <a:pt x="316738" y="1029208"/>
                    <a:pt x="320675" y="1029843"/>
                  </a:cubicBezTo>
                  <a:cubicBezTo>
                    <a:pt x="324612" y="1030478"/>
                    <a:pt x="328676" y="1031748"/>
                    <a:pt x="332232" y="1033653"/>
                  </a:cubicBezTo>
                  <a:cubicBezTo>
                    <a:pt x="335788" y="1035431"/>
                    <a:pt x="339217" y="1037971"/>
                    <a:pt x="341884" y="1040892"/>
                  </a:cubicBezTo>
                  <a:cubicBezTo>
                    <a:pt x="344678" y="1043813"/>
                    <a:pt x="346964" y="1047369"/>
                    <a:pt x="348615" y="1050925"/>
                  </a:cubicBezTo>
                  <a:cubicBezTo>
                    <a:pt x="350266" y="1054481"/>
                    <a:pt x="351409" y="1058545"/>
                    <a:pt x="351917" y="1062482"/>
                  </a:cubicBezTo>
                  <a:cubicBezTo>
                    <a:pt x="352425" y="1066419"/>
                    <a:pt x="352171" y="1070610"/>
                    <a:pt x="351409" y="1074547"/>
                  </a:cubicBezTo>
                  <a:cubicBezTo>
                    <a:pt x="350647" y="1078484"/>
                    <a:pt x="348996" y="1082421"/>
                    <a:pt x="346964" y="1085850"/>
                  </a:cubicBezTo>
                  <a:cubicBezTo>
                    <a:pt x="344932" y="1089279"/>
                    <a:pt x="342265" y="1092454"/>
                    <a:pt x="339217" y="1094994"/>
                  </a:cubicBezTo>
                  <a:cubicBezTo>
                    <a:pt x="336169" y="1097534"/>
                    <a:pt x="332613" y="1099820"/>
                    <a:pt x="328930" y="1101344"/>
                  </a:cubicBezTo>
                  <a:cubicBezTo>
                    <a:pt x="325247" y="1102868"/>
                    <a:pt x="321056" y="1103757"/>
                    <a:pt x="317119" y="1104011"/>
                  </a:cubicBezTo>
                  <a:cubicBezTo>
                    <a:pt x="313182" y="1104265"/>
                    <a:pt x="308864" y="1103757"/>
                    <a:pt x="305054" y="1102741"/>
                  </a:cubicBezTo>
                  <a:cubicBezTo>
                    <a:pt x="301244" y="1101725"/>
                    <a:pt x="297434" y="1099820"/>
                    <a:pt x="294132" y="1097661"/>
                  </a:cubicBezTo>
                  <a:cubicBezTo>
                    <a:pt x="290830" y="1095375"/>
                    <a:pt x="287655" y="1092581"/>
                    <a:pt x="285242" y="1089406"/>
                  </a:cubicBezTo>
                  <a:cubicBezTo>
                    <a:pt x="282829" y="1086231"/>
                    <a:pt x="280797" y="1082548"/>
                    <a:pt x="279527" y="1078865"/>
                  </a:cubicBezTo>
                  <a:cubicBezTo>
                    <a:pt x="278257" y="1075055"/>
                    <a:pt x="277622" y="1070864"/>
                    <a:pt x="277622" y="1066927"/>
                  </a:cubicBezTo>
                  <a:cubicBezTo>
                    <a:pt x="277622" y="1062990"/>
                    <a:pt x="279400" y="1054989"/>
                    <a:pt x="279400" y="1054989"/>
                  </a:cubicBezTo>
                  <a:cubicBezTo>
                    <a:pt x="279400" y="1054989"/>
                    <a:pt x="302387" y="997204"/>
                    <a:pt x="318770" y="975233"/>
                  </a:cubicBezTo>
                  <a:cubicBezTo>
                    <a:pt x="333248" y="955802"/>
                    <a:pt x="352298" y="944372"/>
                    <a:pt x="369824" y="927862"/>
                  </a:cubicBezTo>
                  <a:cubicBezTo>
                    <a:pt x="388747" y="909955"/>
                    <a:pt x="407035" y="892556"/>
                    <a:pt x="428498" y="871601"/>
                  </a:cubicBezTo>
                  <a:cubicBezTo>
                    <a:pt x="455168" y="845566"/>
                    <a:pt x="485394" y="815086"/>
                    <a:pt x="517652" y="782955"/>
                  </a:cubicBezTo>
                  <a:cubicBezTo>
                    <a:pt x="556133" y="744601"/>
                    <a:pt x="599821" y="700405"/>
                    <a:pt x="644144" y="656590"/>
                  </a:cubicBezTo>
                  <a:cubicBezTo>
                    <a:pt x="692785" y="608457"/>
                    <a:pt x="745744" y="556387"/>
                    <a:pt x="798195" y="506222"/>
                  </a:cubicBezTo>
                  <a:cubicBezTo>
                    <a:pt x="851789" y="454914"/>
                    <a:pt x="909193" y="401066"/>
                    <a:pt x="962660" y="352425"/>
                  </a:cubicBezTo>
                  <a:cubicBezTo>
                    <a:pt x="1012190" y="307340"/>
                    <a:pt x="1065530" y="260858"/>
                    <a:pt x="1107821" y="223774"/>
                  </a:cubicBezTo>
                  <a:cubicBezTo>
                    <a:pt x="1140460" y="195199"/>
                    <a:pt x="1169416" y="170053"/>
                    <a:pt x="1194943" y="148463"/>
                  </a:cubicBezTo>
                  <a:cubicBezTo>
                    <a:pt x="1214628" y="131826"/>
                    <a:pt x="1237234" y="109855"/>
                    <a:pt x="1247648" y="104775"/>
                  </a:cubicBezTo>
                  <a:cubicBezTo>
                    <a:pt x="1251331" y="102997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3810" y="170307"/>
                    <a:pt x="1271143" y="171196"/>
                  </a:cubicBezTo>
                  <a:cubicBezTo>
                    <a:pt x="1268476" y="171958"/>
                    <a:pt x="1266825" y="171577"/>
                    <a:pt x="1262888" y="172466"/>
                  </a:cubicBezTo>
                  <a:cubicBezTo>
                    <a:pt x="1252601" y="174752"/>
                    <a:pt x="1226947" y="181864"/>
                    <a:pt x="1207897" y="188341"/>
                  </a:cubicBezTo>
                  <a:cubicBezTo>
                    <a:pt x="1186561" y="195580"/>
                    <a:pt x="1165606" y="204089"/>
                    <a:pt x="1140968" y="214503"/>
                  </a:cubicBezTo>
                  <a:cubicBezTo>
                    <a:pt x="1109726" y="227711"/>
                    <a:pt x="1074293" y="244729"/>
                    <a:pt x="1036066" y="262509"/>
                  </a:cubicBezTo>
                  <a:cubicBezTo>
                    <a:pt x="989838" y="284099"/>
                    <a:pt x="937133" y="309245"/>
                    <a:pt x="883412" y="335026"/>
                  </a:cubicBezTo>
                  <a:cubicBezTo>
                    <a:pt x="822960" y="363982"/>
                    <a:pt x="756539" y="395986"/>
                    <a:pt x="691261" y="428117"/>
                  </a:cubicBezTo>
                  <a:cubicBezTo>
                    <a:pt x="623062" y="461645"/>
                    <a:pt x="550926" y="496951"/>
                    <a:pt x="482854" y="532130"/>
                  </a:cubicBezTo>
                  <a:cubicBezTo>
                    <a:pt x="416433" y="566420"/>
                    <a:pt x="346837" y="602869"/>
                    <a:pt x="287528" y="636143"/>
                  </a:cubicBezTo>
                  <a:cubicBezTo>
                    <a:pt x="236855" y="664591"/>
                    <a:pt x="180340" y="696468"/>
                    <a:pt x="148209" y="718693"/>
                  </a:cubicBezTo>
                  <a:cubicBezTo>
                    <a:pt x="129794" y="731393"/>
                    <a:pt x="105283" y="744093"/>
                    <a:pt x="107061" y="751586"/>
                  </a:cubicBezTo>
                  <a:cubicBezTo>
                    <a:pt x="108839" y="759460"/>
                    <a:pt x="141859" y="760095"/>
                    <a:pt x="162179" y="764032"/>
                  </a:cubicBezTo>
                  <a:cubicBezTo>
                    <a:pt x="186944" y="768731"/>
                    <a:pt x="215519" y="772922"/>
                    <a:pt x="244856" y="777240"/>
                  </a:cubicBezTo>
                  <a:cubicBezTo>
                    <a:pt x="278130" y="782066"/>
                    <a:pt x="313817" y="786257"/>
                    <a:pt x="351790" y="791337"/>
                  </a:cubicBezTo>
                  <a:cubicBezTo>
                    <a:pt x="395224" y="797052"/>
                    <a:pt x="443357" y="803275"/>
                    <a:pt x="491490" y="810006"/>
                  </a:cubicBezTo>
                  <a:cubicBezTo>
                    <a:pt x="542925" y="817245"/>
                    <a:pt x="599440" y="825881"/>
                    <a:pt x="651256" y="833374"/>
                  </a:cubicBezTo>
                  <a:cubicBezTo>
                    <a:pt x="700278" y="840486"/>
                    <a:pt x="749300" y="848995"/>
                    <a:pt x="794385" y="854202"/>
                  </a:cubicBezTo>
                  <a:cubicBezTo>
                    <a:pt x="834644" y="858901"/>
                    <a:pt x="877062" y="861568"/>
                    <a:pt x="908939" y="864108"/>
                  </a:cubicBezTo>
                  <a:cubicBezTo>
                    <a:pt x="931799" y="865886"/>
                    <a:pt x="948436" y="865759"/>
                    <a:pt x="967867" y="868426"/>
                  </a:cubicBezTo>
                  <a:cubicBezTo>
                    <a:pt x="987044" y="870966"/>
                    <a:pt x="1017270" y="873760"/>
                    <a:pt x="1024763" y="879602"/>
                  </a:cubicBezTo>
                  <a:cubicBezTo>
                    <a:pt x="1027557" y="881888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7105" y="920242"/>
                    <a:pt x="965200" y="916940"/>
                  </a:cubicBezTo>
                  <a:cubicBezTo>
                    <a:pt x="961009" y="909828"/>
                    <a:pt x="956310" y="893191"/>
                    <a:pt x="950341" y="880618"/>
                  </a:cubicBezTo>
                  <a:cubicBezTo>
                    <a:pt x="943483" y="866140"/>
                    <a:pt x="935355" y="852170"/>
                    <a:pt x="925830" y="835152"/>
                  </a:cubicBezTo>
                  <a:cubicBezTo>
                    <a:pt x="913384" y="812927"/>
                    <a:pt x="897763" y="786765"/>
                    <a:pt x="881761" y="759206"/>
                  </a:cubicBezTo>
                  <a:cubicBezTo>
                    <a:pt x="862457" y="726059"/>
                    <a:pt x="840740" y="688848"/>
                    <a:pt x="818134" y="650113"/>
                  </a:cubicBezTo>
                  <a:cubicBezTo>
                    <a:pt x="792353" y="605790"/>
                    <a:pt x="764159" y="557022"/>
                    <a:pt x="735457" y="507746"/>
                  </a:cubicBezTo>
                  <a:cubicBezTo>
                    <a:pt x="704215" y="454279"/>
                    <a:pt x="670052" y="394716"/>
                    <a:pt x="637667" y="340741"/>
                  </a:cubicBezTo>
                  <a:cubicBezTo>
                    <a:pt x="606933" y="289433"/>
                    <a:pt x="574421" y="234950"/>
                    <a:pt x="546100" y="191516"/>
                  </a:cubicBezTo>
                  <a:cubicBezTo>
                    <a:pt x="523367" y="156845"/>
                    <a:pt x="501269" y="127635"/>
                    <a:pt x="482219" y="99568"/>
                  </a:cubicBezTo>
                  <a:cubicBezTo>
                    <a:pt x="466344" y="76073"/>
                    <a:pt x="441833" y="46101"/>
                    <a:pt x="439166" y="34417"/>
                  </a:cubicBezTo>
                  <a:cubicBezTo>
                    <a:pt x="438277" y="30607"/>
                    <a:pt x="439547" y="28956"/>
                    <a:pt x="440182" y="26289"/>
                  </a:cubicBezTo>
                  <a:cubicBezTo>
                    <a:pt x="440817" y="23622"/>
                    <a:pt x="441833" y="20955"/>
                    <a:pt x="443103" y="18542"/>
                  </a:cubicBezTo>
                  <a:cubicBezTo>
                    <a:pt x="444373" y="16129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002"/>
                    <a:pt x="503936" y="18415"/>
                  </a:cubicBezTo>
                  <a:cubicBezTo>
                    <a:pt x="505206" y="20828"/>
                    <a:pt x="506349" y="23495"/>
                    <a:pt x="506984" y="26162"/>
                  </a:cubicBezTo>
                  <a:cubicBezTo>
                    <a:pt x="507619" y="28829"/>
                    <a:pt x="507746" y="30480"/>
                    <a:pt x="507873" y="34417"/>
                  </a:cubicBezTo>
                  <a:cubicBezTo>
                    <a:pt x="508127" y="44450"/>
                    <a:pt x="505333" y="68580"/>
                    <a:pt x="504317" y="87249"/>
                  </a:cubicBezTo>
                  <a:cubicBezTo>
                    <a:pt x="503174" y="108204"/>
                    <a:pt x="501904" y="129286"/>
                    <a:pt x="501523" y="154051"/>
                  </a:cubicBezTo>
                  <a:cubicBezTo>
                    <a:pt x="501015" y="185039"/>
                    <a:pt x="502031" y="221488"/>
                    <a:pt x="502285" y="258826"/>
                  </a:cubicBezTo>
                  <a:cubicBezTo>
                    <a:pt x="502539" y="301879"/>
                    <a:pt x="502920" y="350647"/>
                    <a:pt x="503301" y="398018"/>
                  </a:cubicBezTo>
                  <a:cubicBezTo>
                    <a:pt x="503682" y="447548"/>
                    <a:pt x="504063" y="498475"/>
                    <a:pt x="504571" y="549910"/>
                  </a:cubicBezTo>
                  <a:cubicBezTo>
                    <a:pt x="505079" y="602996"/>
                    <a:pt x="505714" y="658749"/>
                    <a:pt x="506476" y="711835"/>
                  </a:cubicBezTo>
                  <a:cubicBezTo>
                    <a:pt x="507238" y="763016"/>
                    <a:pt x="507873" y="817118"/>
                    <a:pt x="509016" y="862838"/>
                  </a:cubicBezTo>
                  <a:cubicBezTo>
                    <a:pt x="510032" y="900938"/>
                    <a:pt x="513334" y="951611"/>
                    <a:pt x="512572" y="967486"/>
                  </a:cubicBezTo>
                  <a:cubicBezTo>
                    <a:pt x="512318" y="972185"/>
                    <a:pt x="512191" y="973709"/>
                    <a:pt x="511429" y="976630"/>
                  </a:cubicBezTo>
                  <a:cubicBezTo>
                    <a:pt x="510667" y="979551"/>
                    <a:pt x="509524" y="982599"/>
                    <a:pt x="508127" y="985266"/>
                  </a:cubicBezTo>
                  <a:cubicBezTo>
                    <a:pt x="506730" y="987933"/>
                    <a:pt x="504952" y="990600"/>
                    <a:pt x="502920" y="992886"/>
                  </a:cubicBezTo>
                  <a:cubicBezTo>
                    <a:pt x="500888" y="995172"/>
                    <a:pt x="498602" y="997331"/>
                    <a:pt x="496062" y="998982"/>
                  </a:cubicBezTo>
                  <a:cubicBezTo>
                    <a:pt x="493522" y="1000760"/>
                    <a:pt x="490728" y="1002030"/>
                    <a:pt x="487807" y="1003173"/>
                  </a:cubicBezTo>
                  <a:cubicBezTo>
                    <a:pt x="485013" y="1004189"/>
                    <a:pt x="481965" y="1005078"/>
                    <a:pt x="478917" y="1005459"/>
                  </a:cubicBezTo>
                  <a:cubicBezTo>
                    <a:pt x="475869" y="1005840"/>
                    <a:pt x="472694" y="1005840"/>
                    <a:pt x="469646" y="1005459"/>
                  </a:cubicBezTo>
                  <a:cubicBezTo>
                    <a:pt x="466598" y="1005078"/>
                    <a:pt x="463550" y="1004316"/>
                    <a:pt x="460756" y="1003173"/>
                  </a:cubicBezTo>
                  <a:cubicBezTo>
                    <a:pt x="457962" y="1002157"/>
                    <a:pt x="455168" y="1000633"/>
                    <a:pt x="452628" y="998982"/>
                  </a:cubicBezTo>
                  <a:cubicBezTo>
                    <a:pt x="450088" y="997204"/>
                    <a:pt x="447675" y="995172"/>
                    <a:pt x="445643" y="992886"/>
                  </a:cubicBezTo>
                  <a:cubicBezTo>
                    <a:pt x="443611" y="990600"/>
                    <a:pt x="441833" y="987933"/>
                    <a:pt x="440436" y="985266"/>
                  </a:cubicBezTo>
                  <a:cubicBezTo>
                    <a:pt x="439039" y="982599"/>
                    <a:pt x="438023" y="979551"/>
                    <a:pt x="437261" y="976630"/>
                  </a:cubicBezTo>
                  <a:cubicBezTo>
                    <a:pt x="436499" y="973709"/>
                    <a:pt x="436118" y="967486"/>
                    <a:pt x="436118" y="967486"/>
                  </a:cubicBezTo>
                </a:path>
              </a:pathLst>
            </a:custGeom>
            <a:solidFill>
              <a:srgbClr val="EC1A8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4401932" y="527479"/>
            <a:ext cx="2338243" cy="2317612"/>
          </a:xfrm>
          <a:custGeom>
            <a:avLst/>
            <a:gdLst/>
            <a:ahLst/>
            <a:cxnLst/>
            <a:rect r="r" b="b" t="t" l="l"/>
            <a:pathLst>
              <a:path h="2317612" w="2338243">
                <a:moveTo>
                  <a:pt x="0" y="0"/>
                </a:moveTo>
                <a:lnTo>
                  <a:pt x="2338243" y="0"/>
                </a:lnTo>
                <a:lnTo>
                  <a:pt x="2338243" y="2317612"/>
                </a:lnTo>
                <a:lnTo>
                  <a:pt x="0" y="2317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468544" y="5916277"/>
            <a:ext cx="2205019" cy="2924495"/>
          </a:xfrm>
          <a:custGeom>
            <a:avLst/>
            <a:gdLst/>
            <a:ahLst/>
            <a:cxnLst/>
            <a:rect r="r" b="b" t="t" l="l"/>
            <a:pathLst>
              <a:path h="2924495" w="2205019">
                <a:moveTo>
                  <a:pt x="0" y="0"/>
                </a:moveTo>
                <a:lnTo>
                  <a:pt x="2205019" y="0"/>
                </a:lnTo>
                <a:lnTo>
                  <a:pt x="2205019" y="2924494"/>
                </a:lnTo>
                <a:lnTo>
                  <a:pt x="0" y="2924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222" r="0" b="-8222"/>
            </a:stretch>
          </a:blipFill>
        </p:spPr>
      </p:sp>
      <p:sp>
        <p:nvSpPr>
          <p:cNvPr name="AutoShape 31" id="31"/>
          <p:cNvSpPr/>
          <p:nvPr/>
        </p:nvSpPr>
        <p:spPr>
          <a:xfrm>
            <a:off x="9388208" y="7822340"/>
            <a:ext cx="0" cy="86651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4814841" y="527479"/>
            <a:ext cx="2261231" cy="2261231"/>
          </a:xfrm>
          <a:custGeom>
            <a:avLst/>
            <a:gdLst/>
            <a:ahLst/>
            <a:cxnLst/>
            <a:rect r="r" b="b" t="t" l="l"/>
            <a:pathLst>
              <a:path h="2261231" w="2261231">
                <a:moveTo>
                  <a:pt x="0" y="0"/>
                </a:moveTo>
                <a:lnTo>
                  <a:pt x="2261231" y="0"/>
                </a:lnTo>
                <a:lnTo>
                  <a:pt x="2261231" y="2261232"/>
                </a:lnTo>
                <a:lnTo>
                  <a:pt x="0" y="2261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 flipH="true">
            <a:off x="14245419" y="3819244"/>
            <a:ext cx="1292384" cy="34789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6713321" y="7822340"/>
            <a:ext cx="2674887" cy="85596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14245419" y="4167139"/>
            <a:ext cx="1325635" cy="81559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9388208" y="7822340"/>
            <a:ext cx="2673417" cy="85596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9388208" y="6434223"/>
            <a:ext cx="0" cy="50048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7230692" y="4311924"/>
            <a:ext cx="771102" cy="23974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0755721" y="4167139"/>
            <a:ext cx="919228" cy="32785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227361" y="2771292"/>
            <a:ext cx="1797117" cy="759944"/>
            <a:chOff x="0" y="0"/>
            <a:chExt cx="1356431" cy="57359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56431" cy="573592"/>
            </a:xfrm>
            <a:custGeom>
              <a:avLst/>
              <a:gdLst/>
              <a:ahLst/>
              <a:cxnLst/>
              <a:rect r="r" b="b" t="t" l="l"/>
              <a:pathLst>
                <a:path h="573592" w="1356431">
                  <a:moveTo>
                    <a:pt x="0" y="0"/>
                  </a:moveTo>
                  <a:lnTo>
                    <a:pt x="1356431" y="0"/>
                  </a:lnTo>
                  <a:lnTo>
                    <a:pt x="1356431" y="573592"/>
                  </a:lnTo>
                  <a:lnTo>
                    <a:pt x="0" y="573592"/>
                  </a:lnTo>
                  <a:close/>
                </a:path>
              </a:pathLst>
            </a:custGeom>
            <a:solidFill>
              <a:srgbClr val="E9DB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1356431" cy="592642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1837"/>
                </a:lnSpc>
              </a:pPr>
              <a:r>
                <a:rPr lang="en-US" sz="1413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소비기한 확인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 flipH="true">
            <a:off x="3024478" y="4311924"/>
            <a:ext cx="1635744" cy="67080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4660222" y="3868107"/>
            <a:ext cx="2570469" cy="887633"/>
            <a:chOff x="0" y="0"/>
            <a:chExt cx="1204199" cy="41583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204199" cy="415833"/>
            </a:xfrm>
            <a:custGeom>
              <a:avLst/>
              <a:gdLst/>
              <a:ahLst/>
              <a:cxnLst/>
              <a:rect r="r" b="b" t="t" l="l"/>
              <a:pathLst>
                <a:path h="415833" w="1204199">
                  <a:moveTo>
                    <a:pt x="87344" y="0"/>
                  </a:moveTo>
                  <a:lnTo>
                    <a:pt x="1116855" y="0"/>
                  </a:lnTo>
                  <a:cubicBezTo>
                    <a:pt x="1140020" y="0"/>
                    <a:pt x="1162237" y="9202"/>
                    <a:pt x="1178617" y="25583"/>
                  </a:cubicBezTo>
                  <a:cubicBezTo>
                    <a:pt x="1194997" y="41963"/>
                    <a:pt x="1204199" y="64179"/>
                    <a:pt x="1204199" y="87344"/>
                  </a:cubicBezTo>
                  <a:lnTo>
                    <a:pt x="1204199" y="328489"/>
                  </a:lnTo>
                  <a:cubicBezTo>
                    <a:pt x="1204199" y="376728"/>
                    <a:pt x="1165094" y="415833"/>
                    <a:pt x="1116855" y="415833"/>
                  </a:cubicBezTo>
                  <a:lnTo>
                    <a:pt x="87344" y="415833"/>
                  </a:lnTo>
                  <a:cubicBezTo>
                    <a:pt x="64179" y="415833"/>
                    <a:pt x="41963" y="406631"/>
                    <a:pt x="25583" y="390251"/>
                  </a:cubicBezTo>
                  <a:cubicBezTo>
                    <a:pt x="9202" y="373871"/>
                    <a:pt x="0" y="351654"/>
                    <a:pt x="0" y="328489"/>
                  </a:cubicBezTo>
                  <a:lnTo>
                    <a:pt x="0" y="87344"/>
                  </a:lnTo>
                  <a:cubicBezTo>
                    <a:pt x="0" y="39105"/>
                    <a:pt x="39105" y="0"/>
                    <a:pt x="87344" y="0"/>
                  </a:cubicBezTo>
                  <a:close/>
                </a:path>
              </a:pathLst>
            </a:custGeom>
            <a:solidFill>
              <a:srgbClr val="FF9CFB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"/>
              <a:ext cx="1204199" cy="425358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2296"/>
                </a:lnSpc>
              </a:pPr>
              <a:r>
                <a:rPr lang="en-US" sz="1766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카메라 인식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2125920" y="4982729"/>
            <a:ext cx="1797117" cy="759944"/>
            <a:chOff x="0" y="0"/>
            <a:chExt cx="1356431" cy="57359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56431" cy="573592"/>
            </a:xfrm>
            <a:custGeom>
              <a:avLst/>
              <a:gdLst/>
              <a:ahLst/>
              <a:cxnLst/>
              <a:rect r="r" b="b" t="t" l="l"/>
              <a:pathLst>
                <a:path h="573592" w="1356431">
                  <a:moveTo>
                    <a:pt x="0" y="0"/>
                  </a:moveTo>
                  <a:lnTo>
                    <a:pt x="1356431" y="0"/>
                  </a:lnTo>
                  <a:lnTo>
                    <a:pt x="1356431" y="573592"/>
                  </a:lnTo>
                  <a:lnTo>
                    <a:pt x="0" y="573592"/>
                  </a:lnTo>
                  <a:close/>
                </a:path>
              </a:pathLst>
            </a:custGeom>
            <a:solidFill>
              <a:srgbClr val="E9DB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1356431" cy="592642"/>
            </a:xfrm>
            <a:prstGeom prst="rect">
              <a:avLst/>
            </a:prstGeom>
          </p:spPr>
          <p:txBody>
            <a:bodyPr anchor="ctr" rtlCol="false" tIns="29913" lIns="29913" bIns="29913" rIns="29913"/>
            <a:lstStyle/>
            <a:p>
              <a:pPr algn="ctr">
                <a:lnSpc>
                  <a:spcPts val="1837"/>
                </a:lnSpc>
              </a:pPr>
              <a:r>
                <a:rPr lang="en-US" sz="1413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식재료 객체 인식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 flipH="true" flipV="true">
            <a:off x="2125920" y="3531236"/>
            <a:ext cx="2534302" cy="7806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5945457" y="2788711"/>
            <a:ext cx="0" cy="107939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2" id="52"/>
          <p:cNvSpPr/>
          <p:nvPr/>
        </p:nvSpPr>
        <p:spPr>
          <a:xfrm flipH="false" flipV="false" rot="0">
            <a:off x="1637022" y="5913943"/>
            <a:ext cx="2774912" cy="2774912"/>
          </a:xfrm>
          <a:custGeom>
            <a:avLst/>
            <a:gdLst/>
            <a:ahLst/>
            <a:cxnLst/>
            <a:rect r="r" b="b" t="t" l="l"/>
            <a:pathLst>
              <a:path h="2774912" w="2774912">
                <a:moveTo>
                  <a:pt x="0" y="0"/>
                </a:moveTo>
                <a:lnTo>
                  <a:pt x="2774913" y="0"/>
                </a:lnTo>
                <a:lnTo>
                  <a:pt x="2774913" y="2774913"/>
                </a:lnTo>
                <a:lnTo>
                  <a:pt x="0" y="2774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629952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결과물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60979" y="5127389"/>
            <a:ext cx="17742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기능 및 UI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3348094" y="4605356"/>
            <a:ext cx="116530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3345839" y="4605356"/>
            <a:ext cx="2256" cy="5315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5001133" y="4605356"/>
            <a:ext cx="0" cy="5315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035863" y="4605356"/>
            <a:ext cx="0" cy="5607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3134663" y="1408113"/>
            <a:ext cx="13701729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673735" y="5156622"/>
            <a:ext cx="272425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시스템 설계 문서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9299" y="5783242"/>
            <a:ext cx="5501064" cy="114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513" indent="-255756" lvl="1">
              <a:lnSpc>
                <a:spcPts val="4738"/>
              </a:lnSpc>
              <a:buFont typeface="Arial"/>
              <a:buChar char="•"/>
            </a:pPr>
            <a:r>
              <a:rPr lang="en-US" sz="2369" spc="82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시스템 아키텍처 설계도</a:t>
            </a:r>
          </a:p>
          <a:p>
            <a:pPr algn="l" marL="511513" indent="-255756" lvl="1">
              <a:lnSpc>
                <a:spcPts val="4738"/>
              </a:lnSpc>
              <a:buFont typeface="Arial"/>
              <a:buChar char="•"/>
            </a:pPr>
            <a:r>
              <a:rPr lang="en-US" sz="2369" spc="82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시스템 흐름도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36516" y="5127389"/>
            <a:ext cx="232923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DATABASE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86936" y="5783242"/>
            <a:ext cx="5501064" cy="174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513" indent="-255756" lvl="1">
              <a:lnSpc>
                <a:spcPts val="4738"/>
              </a:lnSpc>
              <a:buFont typeface="Arial"/>
              <a:buChar char="•"/>
            </a:pPr>
            <a:r>
              <a:rPr lang="en-US" sz="2369" spc="8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식재료 이미지 데이터 셋</a:t>
            </a:r>
          </a:p>
          <a:p>
            <a:pPr algn="l" marL="511513" indent="-255756" lvl="1">
              <a:lnSpc>
                <a:spcPts val="4738"/>
              </a:lnSpc>
              <a:buFont typeface="Arial"/>
              <a:buChar char="•"/>
            </a:pPr>
            <a:r>
              <a:rPr lang="en-US" sz="2369" spc="8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식재료 목록</a:t>
            </a:r>
          </a:p>
          <a:p>
            <a:pPr algn="l" marL="511513" indent="-255756" lvl="1">
              <a:lnSpc>
                <a:spcPts val="4738"/>
              </a:lnSpc>
              <a:buFont typeface="Arial"/>
              <a:buChar char="•"/>
            </a:pPr>
            <a:r>
              <a:rPr lang="en-US" sz="2369" spc="8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레시피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6732" y="5783242"/>
            <a:ext cx="5501064" cy="174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513" indent="-255756" lvl="1">
              <a:lnSpc>
                <a:spcPts val="4738"/>
              </a:lnSpc>
              <a:buFont typeface="Arial"/>
              <a:buChar char="•"/>
            </a:pPr>
            <a:r>
              <a:rPr lang="en-US" sz="2369" spc="8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딥러닝</a:t>
            </a:r>
            <a:r>
              <a:rPr lang="en-US" sz="2369" spc="82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식재료 탐지 모델</a:t>
            </a:r>
          </a:p>
          <a:p>
            <a:pPr algn="l" marL="511513" indent="-255756" lvl="1">
              <a:lnSpc>
                <a:spcPts val="4738"/>
              </a:lnSpc>
              <a:buFont typeface="Arial"/>
              <a:buChar char="•"/>
            </a:pPr>
            <a:r>
              <a:rPr lang="en-US" sz="2369" spc="82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식재료 기반 레시피 매칭 알고리즘</a:t>
            </a:r>
          </a:p>
          <a:p>
            <a:pPr algn="l" marL="511513" indent="-255756" lvl="1">
              <a:lnSpc>
                <a:spcPts val="4738"/>
              </a:lnSpc>
              <a:buFont typeface="Arial"/>
              <a:buChar char="•"/>
            </a:pPr>
            <a:r>
              <a:rPr lang="en-US" sz="2369" spc="82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시각화된 식재료 매핑 인터페이스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26115" y="3461534"/>
            <a:ext cx="34194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3499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서비스 프로토타입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8461" y="1028700"/>
            <a:ext cx="10887088" cy="8410275"/>
          </a:xfrm>
          <a:custGeom>
            <a:avLst/>
            <a:gdLst/>
            <a:ahLst/>
            <a:cxnLst/>
            <a:rect r="r" b="b" t="t" l="l"/>
            <a:pathLst>
              <a:path h="8410275" w="10887088">
                <a:moveTo>
                  <a:pt x="0" y="0"/>
                </a:moveTo>
                <a:lnTo>
                  <a:pt x="10887087" y="0"/>
                </a:lnTo>
                <a:lnTo>
                  <a:pt x="10887087" y="8410275"/>
                </a:lnTo>
                <a:lnTo>
                  <a:pt x="0" y="841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6299522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WBS</a:t>
            </a:r>
          </a:p>
          <a:p>
            <a:pPr algn="just">
              <a:lnSpc>
                <a:spcPts val="4200"/>
              </a:lnSpc>
            </a:pPr>
            <a:r>
              <a:rPr lang="en-US" b="true" sz="3000" spc="105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업무분류체계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0531" y="1073974"/>
            <a:ext cx="10102706" cy="8448388"/>
          </a:xfrm>
          <a:custGeom>
            <a:avLst/>
            <a:gdLst/>
            <a:ahLst/>
            <a:cxnLst/>
            <a:rect r="r" b="b" t="t" l="l"/>
            <a:pathLst>
              <a:path h="8448388" w="10102706">
                <a:moveTo>
                  <a:pt x="0" y="0"/>
                </a:moveTo>
                <a:lnTo>
                  <a:pt x="10102706" y="0"/>
                </a:lnTo>
                <a:lnTo>
                  <a:pt x="10102706" y="8448387"/>
                </a:lnTo>
                <a:lnTo>
                  <a:pt x="0" y="8448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6299522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WBS</a:t>
            </a:r>
          </a:p>
          <a:p>
            <a:pPr algn="just">
              <a:lnSpc>
                <a:spcPts val="4200"/>
              </a:lnSpc>
            </a:pPr>
            <a:r>
              <a:rPr lang="en-US" b="true" sz="3000" spc="105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업무분류체계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3291" y="1687512"/>
            <a:ext cx="12948742" cy="6992320"/>
          </a:xfrm>
          <a:custGeom>
            <a:avLst/>
            <a:gdLst/>
            <a:ahLst/>
            <a:cxnLst/>
            <a:rect r="r" b="b" t="t" l="l"/>
            <a:pathLst>
              <a:path h="6992320" w="12948742">
                <a:moveTo>
                  <a:pt x="0" y="0"/>
                </a:moveTo>
                <a:lnTo>
                  <a:pt x="12948742" y="0"/>
                </a:lnTo>
                <a:lnTo>
                  <a:pt x="12948742" y="6992321"/>
                </a:lnTo>
                <a:lnTo>
                  <a:pt x="0" y="699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6299522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WBS</a:t>
            </a:r>
          </a:p>
          <a:p>
            <a:pPr algn="just">
              <a:lnSpc>
                <a:spcPts val="4200"/>
              </a:lnSpc>
            </a:pPr>
            <a:r>
              <a:rPr lang="en-US" b="true" sz="3000" spc="105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업무분류체계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8461" y="1028700"/>
            <a:ext cx="10882116" cy="8229600"/>
          </a:xfrm>
          <a:custGeom>
            <a:avLst/>
            <a:gdLst/>
            <a:ahLst/>
            <a:cxnLst/>
            <a:rect r="r" b="b" t="t" l="l"/>
            <a:pathLst>
              <a:path h="8229600" w="10882116">
                <a:moveTo>
                  <a:pt x="0" y="0"/>
                </a:moveTo>
                <a:lnTo>
                  <a:pt x="10882115" y="0"/>
                </a:lnTo>
                <a:lnTo>
                  <a:pt x="10882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6299522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WBS</a:t>
            </a:r>
          </a:p>
          <a:p>
            <a:pPr algn="just">
              <a:lnSpc>
                <a:spcPts val="4200"/>
              </a:lnSpc>
            </a:pPr>
            <a:r>
              <a:rPr lang="en-US" b="true" sz="3000" spc="105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업무분류체계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9372348" cy="85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6"/>
              </a:lnSpc>
            </a:pPr>
            <a:r>
              <a:rPr lang="en-US" b="true" sz="5004" spc="175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출처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15098"/>
            <a:ext cx="15604504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사진 출처</a:t>
            </a:r>
          </a:p>
          <a:p>
            <a:pPr algn="just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2-1, “HTTPS://WWW.YOUTUBE.COM/WATCH?V=9QZEKQ0OS3G”</a:t>
            </a:r>
          </a:p>
          <a:p>
            <a:pPr algn="just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2-3, “HTTPS://PLAY.GOOGLE.COM/STORE/APPS/DETAILS?ID=COM.CULTUREHERO.WIFETABLE&amp;HL=KO”</a:t>
            </a:r>
          </a:p>
          <a:p>
            <a:pPr algn="just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2-4, “HTTPS://PLAY.GOOGLE.COM/STORE/APPS/DETAILS?ID=COM.BGPWORKS.BEEP&amp;HL=KO”</a:t>
            </a:r>
          </a:p>
          <a:p>
            <a:pPr algn="just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5-1, “ RFID, HTTPS://WWW.CITYWASTE.OR.KR/EGOVPAGELINK.DO?LINK=/UCWMSNEW/PORTAL/SYSINFO/SYSINFO07”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>
            <a:off x="2437546" y="1408054"/>
            <a:ext cx="14398846" cy="59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87800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b="true" sz="6099" spc="213">
                <a:solidFill>
                  <a:srgbClr val="F6F6F6"/>
                </a:solidFill>
                <a:latin typeface="Gotham Bold"/>
                <a:ea typeface="Gotham Bold"/>
                <a:cs typeface="Gotham Bold"/>
                <a:sym typeface="Gotham Bold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5614" y="1430950"/>
            <a:ext cx="9372348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50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32024" y="3359859"/>
            <a:ext cx="3772324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팀원 소개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목표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필요성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결과물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WBS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2672308" y="1943712"/>
            <a:ext cx="9950987" cy="14288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5614" y="1450000"/>
            <a:ext cx="9372348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50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냉장고를 부탁해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4818" y="3267989"/>
            <a:ext cx="433721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b="true" sz="3999" spc="1007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팀원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818" y="4118565"/>
            <a:ext cx="1462086" cy="428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0"/>
              </a:lnSpc>
            </a:pPr>
            <a:r>
              <a:rPr lang="en-US" sz="3000" spc="3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김강현</a:t>
            </a:r>
          </a:p>
          <a:p>
            <a:pPr algn="l">
              <a:lnSpc>
                <a:spcPts val="6870"/>
              </a:lnSpc>
            </a:pPr>
            <a:r>
              <a:rPr lang="en-US" sz="3000" spc="3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박지환</a:t>
            </a:r>
          </a:p>
          <a:p>
            <a:pPr algn="l">
              <a:lnSpc>
                <a:spcPts val="6870"/>
              </a:lnSpc>
            </a:pPr>
            <a:r>
              <a:rPr lang="en-US" sz="3000" spc="3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송은지</a:t>
            </a:r>
          </a:p>
          <a:p>
            <a:pPr algn="l">
              <a:lnSpc>
                <a:spcPts val="6870"/>
              </a:lnSpc>
            </a:pPr>
            <a:r>
              <a:rPr lang="en-US" sz="3000" spc="3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문희성</a:t>
            </a:r>
          </a:p>
          <a:p>
            <a:pPr algn="l">
              <a:lnSpc>
                <a:spcPts val="6870"/>
              </a:lnSpc>
            </a:pPr>
            <a:r>
              <a:rPr lang="en-US" sz="3000" spc="3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최민우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0416" y="4118565"/>
            <a:ext cx="3772324" cy="428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2020011927</a:t>
            </a:r>
          </a:p>
          <a:p>
            <a:pPr algn="l">
              <a:lnSpc>
                <a:spcPts val="687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2020012018</a:t>
            </a:r>
          </a:p>
          <a:p>
            <a:pPr algn="l">
              <a:lnSpc>
                <a:spcPts val="687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2022013009</a:t>
            </a:r>
          </a:p>
          <a:p>
            <a:pPr algn="l">
              <a:lnSpc>
                <a:spcPts val="687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2021011916</a:t>
            </a:r>
          </a:p>
          <a:p>
            <a:pPr algn="l">
              <a:lnSpc>
                <a:spcPts val="687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2020011910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5982609" y="1935587"/>
            <a:ext cx="9950987" cy="14288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3788" y="1457325"/>
            <a:ext cx="6299522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 spc="174">
                <a:solidFill>
                  <a:srgbClr val="004A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목표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00464"/>
            <a:ext cx="9300273" cy="471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시스템의 식재료 인식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사용자의 냉장고 속 식재료 입, 출고 자동화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소비기한 관리, 알림 및 레시피 추천 시 우선 반영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보유한 식재료 활용을 통한 레시피 제공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직관적이고 쉽게 사용할 수 있는 시각화 디자인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353480" y="1960563"/>
            <a:ext cx="9950987" cy="14288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299" y="3071895"/>
            <a:ext cx="5002324" cy="5953140"/>
          </a:xfrm>
          <a:custGeom>
            <a:avLst/>
            <a:gdLst/>
            <a:ahLst/>
            <a:cxnLst/>
            <a:rect r="r" b="b" t="t" l="l"/>
            <a:pathLst>
              <a:path h="5953140" w="5002324">
                <a:moveTo>
                  <a:pt x="0" y="0"/>
                </a:moveTo>
                <a:lnTo>
                  <a:pt x="5002324" y="0"/>
                </a:lnTo>
                <a:lnTo>
                  <a:pt x="5002324" y="5953140"/>
                </a:lnTo>
                <a:lnTo>
                  <a:pt x="0" y="5953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53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5275" y="3071895"/>
            <a:ext cx="5953140" cy="5953140"/>
          </a:xfrm>
          <a:custGeom>
            <a:avLst/>
            <a:gdLst/>
            <a:ahLst/>
            <a:cxnLst/>
            <a:rect r="r" b="b" t="t" l="l"/>
            <a:pathLst>
              <a:path h="5953140" w="5953140">
                <a:moveTo>
                  <a:pt x="0" y="0"/>
                </a:moveTo>
                <a:lnTo>
                  <a:pt x="5953139" y="0"/>
                </a:lnTo>
                <a:lnTo>
                  <a:pt x="5953139" y="5953140"/>
                </a:lnTo>
                <a:lnTo>
                  <a:pt x="0" y="595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629952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프로젝트 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30393"/>
            <a:ext cx="538141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1. 시스템의 식재료 인식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02635" y="1930393"/>
            <a:ext cx="825666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2. 사용자의 냉장고 속 식재료 입, 출고 자동화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5068552" y="1408113"/>
            <a:ext cx="11767840" cy="14288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8117" y="3392031"/>
            <a:ext cx="3476519" cy="6086668"/>
          </a:xfrm>
          <a:custGeom>
            <a:avLst/>
            <a:gdLst/>
            <a:ahLst/>
            <a:cxnLst/>
            <a:rect r="r" b="b" t="t" l="l"/>
            <a:pathLst>
              <a:path h="6086668" w="3476519">
                <a:moveTo>
                  <a:pt x="0" y="0"/>
                </a:moveTo>
                <a:lnTo>
                  <a:pt x="3476519" y="0"/>
                </a:lnTo>
                <a:lnTo>
                  <a:pt x="3476519" y="6086668"/>
                </a:lnTo>
                <a:lnTo>
                  <a:pt x="0" y="6086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3" r="0" b="-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02363" y="3392031"/>
            <a:ext cx="5754668" cy="6086668"/>
          </a:xfrm>
          <a:custGeom>
            <a:avLst/>
            <a:gdLst/>
            <a:ahLst/>
            <a:cxnLst/>
            <a:rect r="r" b="b" t="t" l="l"/>
            <a:pathLst>
              <a:path h="6086668" w="5754668">
                <a:moveTo>
                  <a:pt x="0" y="0"/>
                </a:moveTo>
                <a:lnTo>
                  <a:pt x="5754667" y="0"/>
                </a:lnTo>
                <a:lnTo>
                  <a:pt x="5754667" y="6086668"/>
                </a:lnTo>
                <a:lnTo>
                  <a:pt x="0" y="6086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629952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프로젝트 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63789"/>
            <a:ext cx="874652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-147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3.  소비기한 관리, 알림 및 레시피 추천 시 우선 반영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31335" y="2063789"/>
            <a:ext cx="825666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-147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4. </a:t>
            </a:r>
            <a:r>
              <a:rPr lang="en-US" sz="3000" spc="-147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보유한 식재료 활용을 통한 레시피 제공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5068552" y="1408113"/>
            <a:ext cx="11767840" cy="14288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0888" y="3451208"/>
            <a:ext cx="6045133" cy="6045133"/>
          </a:xfrm>
          <a:custGeom>
            <a:avLst/>
            <a:gdLst/>
            <a:ahLst/>
            <a:cxnLst/>
            <a:rect r="r" b="b" t="t" l="l"/>
            <a:pathLst>
              <a:path h="6045133" w="6045133">
                <a:moveTo>
                  <a:pt x="0" y="0"/>
                </a:moveTo>
                <a:lnTo>
                  <a:pt x="6045133" y="0"/>
                </a:lnTo>
                <a:lnTo>
                  <a:pt x="6045133" y="6045133"/>
                </a:lnTo>
                <a:lnTo>
                  <a:pt x="0" y="6045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4983" y="3451208"/>
            <a:ext cx="6014842" cy="6045133"/>
          </a:xfrm>
          <a:custGeom>
            <a:avLst/>
            <a:gdLst/>
            <a:ahLst/>
            <a:cxnLst/>
            <a:rect r="r" b="b" t="t" l="l"/>
            <a:pathLst>
              <a:path h="6045133" w="6014842">
                <a:moveTo>
                  <a:pt x="0" y="0"/>
                </a:moveTo>
                <a:lnTo>
                  <a:pt x="6014841" y="0"/>
                </a:lnTo>
                <a:lnTo>
                  <a:pt x="6014841" y="6045133"/>
                </a:lnTo>
                <a:lnTo>
                  <a:pt x="0" y="6045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3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629952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프로젝트 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63789"/>
            <a:ext cx="874652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5. </a:t>
            </a: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직관적이고 쉽게 사용할 수 있는 시각화 디자인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5068552" y="1408113"/>
            <a:ext cx="11767840" cy="14288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629952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프로젝트 필요성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12290"/>
            <a:ext cx="371150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왜 해야 하는가?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675531" y="1408113"/>
            <a:ext cx="11160861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750160"/>
            <a:ext cx="13221114" cy="661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1. 냉장고 내 공간관리 어려움 </a:t>
            </a:r>
          </a:p>
          <a:p>
            <a:pPr algn="l">
              <a:lnSpc>
                <a:spcPts val="750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2. 식재료 중복 구매로 인한 소비 증가</a:t>
            </a:r>
          </a:p>
          <a:p>
            <a:pPr algn="l">
              <a:lnSpc>
                <a:spcPts val="750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3. 소비기한 지난 음식물 쓰레기 발생량 증가</a:t>
            </a:r>
          </a:p>
          <a:p>
            <a:pPr algn="l">
              <a:lnSpc>
                <a:spcPts val="750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4. 가정 내 식재료 관리 미흡</a:t>
            </a:r>
          </a:p>
          <a:p>
            <a:pPr algn="l">
              <a:lnSpc>
                <a:spcPts val="750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5. AI 기술이 접목된 냉장고 사용 현실적으로 어려움</a:t>
            </a:r>
          </a:p>
          <a:p>
            <a:pPr algn="l">
              <a:lnSpc>
                <a:spcPts val="7500"/>
              </a:lnSpc>
            </a:pPr>
            <a:r>
              <a:rPr lang="en-US" sz="3000" spc="8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6. 레시피 추천 및 요리 방법을 알려주는 어플, 냉장고 상황 고려해주지 않음</a:t>
            </a:r>
          </a:p>
          <a:p>
            <a:pPr algn="l">
              <a:lnSpc>
                <a:spcPts val="75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29085" y="4058469"/>
            <a:ext cx="947031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60">
                <a:solidFill>
                  <a:srgbClr val="313F48"/>
                </a:solidFill>
                <a:latin typeface="윤고딕"/>
                <a:ea typeface="윤고딕"/>
                <a:cs typeface="윤고딕"/>
                <a:sym typeface="윤고딕"/>
              </a:rPr>
              <a:t> 앱을 통한 식재료 확인 기능을 통해 식재료 중복 구매 방지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07093" y="2756720"/>
            <a:ext cx="8433376" cy="87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60">
                <a:solidFill>
                  <a:srgbClr val="313F48"/>
                </a:solidFill>
                <a:latin typeface="윤고딕"/>
                <a:ea typeface="윤고딕"/>
                <a:cs typeface="윤고딕"/>
                <a:sym typeface="윤고딕"/>
              </a:rPr>
              <a:t>냉장고 속 남은 재료를 활용한 맞춤형 레시피 제공 등의 서비스를 통한 음식물 쓰레기 감소와 환경 보호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5908" y="5126857"/>
            <a:ext cx="599739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60">
                <a:solidFill>
                  <a:srgbClr val="313F48"/>
                </a:solidFill>
                <a:latin typeface="윤고딕"/>
                <a:ea typeface="윤고딕"/>
                <a:cs typeface="윤고딕"/>
                <a:sym typeface="윤고딕"/>
              </a:rPr>
              <a:t> 맞춤 레시피 추천을 통해 균형 잡힌 영양 섭취 가능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92508" y="6195244"/>
            <a:ext cx="733060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60">
                <a:solidFill>
                  <a:srgbClr val="313F48"/>
                </a:solidFill>
                <a:latin typeface="윤고딕"/>
                <a:ea typeface="윤고딕"/>
                <a:cs typeface="윤고딕"/>
                <a:sym typeface="윤고딕"/>
              </a:rPr>
              <a:t> 냉장고 내의 식재료 리스트를 통해 소비기한 및 위치 확인 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6630" y="7268394"/>
            <a:ext cx="662285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60">
                <a:solidFill>
                  <a:srgbClr val="313F48"/>
                </a:solidFill>
                <a:latin typeface="윤고딕"/>
                <a:ea typeface="윤고딕"/>
                <a:cs typeface="윤고딕"/>
                <a:sym typeface="윤고딕"/>
              </a:rPr>
              <a:t> 부착형 AI 기기를 이용하여 저렴한 가격으로 서비스 제공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35824" y="8341544"/>
            <a:ext cx="733060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60">
                <a:solidFill>
                  <a:srgbClr val="313F48"/>
                </a:solidFill>
                <a:latin typeface="윤고딕"/>
                <a:ea typeface="윤고딕"/>
                <a:cs typeface="윤고딕"/>
                <a:sym typeface="윤고딕"/>
              </a:rPr>
              <a:t> 필터를 이용한 건강 관리 가능 / 다이어트, 건강식 등의 식단 구성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013894"/>
            <a:ext cx="8406620" cy="5835650"/>
            <a:chOff x="0" y="0"/>
            <a:chExt cx="11208826" cy="778086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756400"/>
              <a:ext cx="10111539" cy="102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7500"/>
                </a:lnSpc>
                <a:spcBef>
                  <a:spcPct val="0"/>
                </a:spcBef>
              </a:pPr>
              <a:r>
                <a:rPr lang="en-US" sz="3000" spc="89" strike="noStrike" u="none">
                  <a:solidFill>
                    <a:srgbClr val="3F415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6. 건강한 식습관 형성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325533"/>
              <a:ext cx="10111539" cy="102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7500"/>
                </a:lnSpc>
                <a:spcBef>
                  <a:spcPct val="0"/>
                </a:spcBef>
              </a:pPr>
              <a:r>
                <a:rPr lang="en-US" sz="3000" spc="89" strike="noStrike" u="none">
                  <a:solidFill>
                    <a:srgbClr val="3F415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5. 스마트 기기 기반의 현실적 대안 제공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894666"/>
              <a:ext cx="10111539" cy="102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7500"/>
                </a:lnSpc>
                <a:spcBef>
                  <a:spcPct val="0"/>
                </a:spcBef>
              </a:pPr>
              <a:r>
                <a:rPr lang="en-US" sz="3000" spc="89" strike="noStrike" u="none">
                  <a:solidFill>
                    <a:srgbClr val="3F415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4. 냉장고 내 식재료의 체계적 관리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472266"/>
              <a:ext cx="11208826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7500"/>
                </a:lnSpc>
                <a:spcBef>
                  <a:spcPct val="0"/>
                </a:spcBef>
              </a:pPr>
              <a:r>
                <a:rPr lang="en-US" sz="3000" spc="89" strike="noStrike" u="none">
                  <a:solidFill>
                    <a:srgbClr val="3F415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3. 보유한 식재료로 맞춤형 레시피 추천 가능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41399"/>
              <a:ext cx="10111539" cy="102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7500"/>
                </a:lnSpc>
                <a:spcBef>
                  <a:spcPct val="0"/>
                </a:spcBef>
              </a:pPr>
              <a:r>
                <a:rPr lang="en-US" sz="3000" spc="89" strike="noStrike" u="none">
                  <a:solidFill>
                    <a:srgbClr val="3F415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2. 합리적인 소비 습관 형성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381000"/>
              <a:ext cx="10111539" cy="102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3000" spc="89">
                  <a:solidFill>
                    <a:srgbClr val="3F415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1. 음식물 쓰레기 감소 및 환경 보호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5596837" y="1408113"/>
            <a:ext cx="1123955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923925"/>
            <a:ext cx="629952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4999" spc="174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프로젝트 필요성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928044"/>
            <a:ext cx="501209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완료시 예상되는 기대효과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DAGh0QaSFd8</dc:identifier>
  <dcterms:modified xsi:type="dcterms:W3CDTF">2011-08-01T06:04:30Z</dcterms:modified>
  <cp:revision>1</cp:revision>
  <dc:title>Creative Portfolio</dc:title>
</cp:coreProperties>
</file>